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9"/>
  </p:notesMasterIdLst>
  <p:sldIdLst>
    <p:sldId id="262" r:id="rId2"/>
    <p:sldId id="325" r:id="rId3"/>
    <p:sldId id="326" r:id="rId4"/>
    <p:sldId id="327" r:id="rId5"/>
    <p:sldId id="328" r:id="rId6"/>
    <p:sldId id="329" r:id="rId7"/>
    <p:sldId id="331" r:id="rId8"/>
    <p:sldId id="332" r:id="rId9"/>
    <p:sldId id="330" r:id="rId10"/>
    <p:sldId id="333" r:id="rId11"/>
    <p:sldId id="334" r:id="rId12"/>
    <p:sldId id="335" r:id="rId13"/>
    <p:sldId id="352" r:id="rId14"/>
    <p:sldId id="351" r:id="rId15"/>
    <p:sldId id="336" r:id="rId16"/>
    <p:sldId id="337" r:id="rId17"/>
    <p:sldId id="339" r:id="rId18"/>
    <p:sldId id="340" r:id="rId19"/>
    <p:sldId id="338" r:id="rId20"/>
    <p:sldId id="341" r:id="rId21"/>
    <p:sldId id="323" r:id="rId22"/>
    <p:sldId id="342" r:id="rId23"/>
    <p:sldId id="345" r:id="rId24"/>
    <p:sldId id="346" r:id="rId25"/>
    <p:sldId id="343" r:id="rId26"/>
    <p:sldId id="344" r:id="rId27"/>
    <p:sldId id="324" r:id="rId28"/>
    <p:sldId id="347" r:id="rId29"/>
    <p:sldId id="348" r:id="rId30"/>
    <p:sldId id="299" r:id="rId31"/>
    <p:sldId id="349" r:id="rId32"/>
    <p:sldId id="321" r:id="rId33"/>
    <p:sldId id="350" r:id="rId34"/>
    <p:sldId id="353" r:id="rId35"/>
    <p:sldId id="266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3" r:id="rId45"/>
    <p:sldId id="364" r:id="rId46"/>
    <p:sldId id="271" r:id="rId47"/>
    <p:sldId id="322" r:id="rId48"/>
    <p:sldId id="297" r:id="rId49"/>
    <p:sldId id="274" r:id="rId50"/>
    <p:sldId id="283" r:id="rId51"/>
    <p:sldId id="263" r:id="rId52"/>
    <p:sldId id="295" r:id="rId53"/>
    <p:sldId id="273" r:id="rId54"/>
    <p:sldId id="284" r:id="rId55"/>
    <p:sldId id="304" r:id="rId56"/>
    <p:sldId id="298" r:id="rId57"/>
    <p:sldId id="30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6"/>
    <p:restoredTop sz="94631"/>
  </p:normalViewPr>
  <p:slideViewPr>
    <p:cSldViewPr snapToGrid="0" snapToObjects="1">
      <p:cViewPr>
        <p:scale>
          <a:sx n="95" d="100"/>
          <a:sy n="95" d="100"/>
        </p:scale>
        <p:origin x="5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In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ASCII is UTF-8 / No Conversion</a:t>
            </a:r>
          </a:p>
          <a:p>
            <a:r>
              <a:rPr lang="en-US" dirty="0" smtClean="0"/>
              <a:t>Partial auto convert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173335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06" y="0"/>
            <a:ext cx="940889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059" y="1775012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sz="3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SHOW SERVER_ENCODING;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server_encoding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UTF8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(1 row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STRINGS</a:t>
            </a:r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Enable 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</a:t>
            </a:r>
            <a:r>
              <a:rPr lang="en-US" dirty="0" smtClean="0"/>
              <a:t>output (cannot reverse)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Designing Hash Computations is serious work</a:t>
            </a:r>
          </a:p>
          <a:p>
            <a:r>
              <a:rPr lang="en-US" sz="3200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sz="3200" dirty="0" smtClean="0"/>
              <a:t>Sometimes algorithms have flaws that are detected years later and we deprecate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6486" y="3247581"/>
            <a:ext cx="9559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select md5('hello');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md5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5d41402abc4b2a76b9719d911017c592</a:t>
            </a:r>
          </a:p>
          <a:p>
            <a:endParaRPr lang="is-I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=&gt; select sha256('hello');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                sha256               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\x2cf24dba5fb0a30e26e83b2ac5b9e29e1b161e5c1fa7425e73043362938b9824</a:t>
            </a:r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a bunch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lots of Random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b="1" dirty="0" smtClean="0"/>
              <a:t>repeat() </a:t>
            </a:r>
            <a:r>
              <a:rPr lang="en-US" dirty="0" smtClean="0"/>
              <a:t>to generate long strings (horizontal)</a:t>
            </a:r>
          </a:p>
          <a:p>
            <a:r>
              <a:rPr lang="en-US" dirty="0" smtClean="0"/>
              <a:t>We use </a:t>
            </a:r>
            <a:r>
              <a:rPr lang="en-US" b="1" dirty="0" err="1" smtClean="0"/>
              <a:t>generate_series</a:t>
            </a:r>
            <a:r>
              <a:rPr lang="en-US" b="1" dirty="0" smtClean="0"/>
              <a:t>() </a:t>
            </a:r>
            <a:r>
              <a:rPr lang="en-US" dirty="0" smtClean="0"/>
              <a:t>to generate lots of rows (vertical)</a:t>
            </a:r>
          </a:p>
          <a:p>
            <a:pPr lvl="1"/>
            <a:r>
              <a:rPr lang="en-US" dirty="0" smtClean="0"/>
              <a:t>Like Python's range</a:t>
            </a:r>
            <a:endParaRPr lang="en-US" dirty="0" smtClean="0"/>
          </a:p>
          <a:p>
            <a:r>
              <a:rPr lang="en-US" dirty="0" smtClean="0"/>
              <a:t>We use </a:t>
            </a:r>
            <a:r>
              <a:rPr lang="en-US" b="1" dirty="0" smtClean="0"/>
              <a:t>random() </a:t>
            </a:r>
            <a:r>
              <a:rPr lang="en-US" dirty="0" smtClean="0"/>
              <a:t>to make rows unique</a:t>
            </a:r>
          </a:p>
          <a:p>
            <a:pPr lvl="1"/>
            <a:r>
              <a:rPr lang="en-US" dirty="0" smtClean="0"/>
              <a:t>Floating point 0 &lt;= random() &lt;=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96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random(), random(),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(random()*100);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random       |      random    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-------------------+-------------------+-------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0.192553216125816 | 0.751528221182525 |    91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repeat('Neon ', 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repeat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Neon Neon Neon Neon Neon 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919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4561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'https://sql4e.com/neon/' ||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(random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()*1000000) || repeat('Lemon', 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||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              ?column?            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https://sql4e.com/neon/225845LemonLemonLemonLemonLemon1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https://sql4e.com/neon/679405LemonLemonLemonLemonLemon2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https://sql4e.com/neon/603925LemonLemonLemonLemonLemon3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https://sql4e.com/neon/917014LemonLemonLemonLemonLemon4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sql4e.com/neon/428156LemonLemonLemonLemonLemon5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48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Web Crawler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616432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Retrieve a web page from our queue of web pages</a:t>
            </a:r>
          </a:p>
          <a:p>
            <a:pPr lvl="1"/>
            <a:r>
              <a:rPr lang="en-US" dirty="0" smtClean="0"/>
              <a:t>Store the web page and look for outgoing links</a:t>
            </a:r>
          </a:p>
          <a:p>
            <a:pPr lvl="1"/>
            <a:r>
              <a:rPr lang="en-US" dirty="0" smtClean="0"/>
              <a:t>Add the links </a:t>
            </a:r>
            <a:r>
              <a:rPr lang="en-US" dirty="0" smtClean="0">
                <a:solidFill>
                  <a:srgbClr val="0070C0"/>
                </a:solidFill>
              </a:rPr>
              <a:t>we have not already read </a:t>
            </a:r>
            <a:r>
              <a:rPr lang="en-US" dirty="0" smtClean="0"/>
              <a:t>to a queue</a:t>
            </a:r>
          </a:p>
          <a:p>
            <a:pPr lvl="1"/>
            <a:endParaRPr lang="en-US" dirty="0"/>
          </a:p>
          <a:p>
            <a:r>
              <a:rPr lang="en-US" dirty="0" smtClean="0"/>
              <a:t>This table will be large and we will look up </a:t>
            </a:r>
            <a:r>
              <a:rPr lang="en-US" dirty="0" err="1" smtClean="0"/>
              <a:t>urls</a:t>
            </a:r>
            <a:r>
              <a:rPr lang="en-US" smtClean="0"/>
              <a:t> quite often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5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3810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cr1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988" y="2877671"/>
            <a:ext cx="9145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insert into cr1(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(1,5000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ERROR:  value too long for type character varying(128)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 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014" y="2185159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               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=&gt; create unique index cr2_unique on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          450560</a:t>
            </a:r>
          </a:p>
        </p:txBody>
      </p:sp>
    </p:spTree>
    <p:extLst>
      <p:ext uri="{BB962C8B-B14F-4D97-AF65-F5344CB8AC3E}">
        <p14:creationId xmlns:p14="http://schemas.microsoft.com/office/powerpoint/2010/main" val="1731446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9155" y="517724"/>
            <a:ext cx="87014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drop index cr2_unique;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DROP INDEX</a:t>
            </a:r>
          </a:p>
          <a:p>
            <a:endParaRPr lang="pl-PL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index cr2_md5 on cr2 (md5(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sz="1600" b="1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url='lemons';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QUERY PLAN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Seq Scan on cr2  (cost=0.00..124.50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Filter: (url = 'lemons'::text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md5(url)=md5('lemons');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              QUERY PLAN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Scan using cr2_md5 on cr2  (cost=0.28..8.30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(md5(url) = '238ad51a7f1d25d991e6b51879d6b66d'::text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9531" y="504277"/>
            <a:ext cx="9275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analyze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* from cr2 where 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)=md5('lemons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Scan using cr2_md5 on cr2  (cost=0.28..8.30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time=0.118..0.118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= '238ad51a7f1d25d991e6b51879d6b66d'::text)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Execution Time: 0.142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on cr2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(cost=0.00..124.50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time=1.764..1.764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5000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0.067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Execution Time: 1.784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65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625" y="2220110"/>
            <a:ext cx="98123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cr3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update cr3 set url_md5 = md5(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)::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UPDATE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         1097728 |         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368640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* from cr3 where url_md5=md5('lemons')::uuid;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Index Scan using cr3_url_md5_key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cr3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(url_md5 = '238ad51a-7f1d-25d9-91e6-b51879d6b66d'::uuid)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Planning Time: 0.110 ms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0.030 ms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33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48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 INDEX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 </a:t>
            </a: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Size          0</a:t>
            </a:r>
          </a:p>
          <a:p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1.784 ms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3354" y="1407080"/>
            <a:ext cx="30796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MD5 Index on 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Size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SELECT        0.142ms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1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Strategies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8494" y="5392271"/>
            <a:ext cx="906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like one might do for a logical key on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Index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mr-IN" dirty="0" smtClean="0"/>
              <a:t>–</a:t>
            </a:r>
            <a:r>
              <a:rPr lang="en-US" dirty="0" smtClean="0"/>
              <a:t> Maintains order </a:t>
            </a:r>
            <a:r>
              <a:rPr lang="mr-IN" dirty="0" smtClean="0"/>
              <a:t>–</a:t>
            </a:r>
            <a:r>
              <a:rPr lang="en-US" dirty="0" smtClean="0"/>
              <a:t> Usually preferred</a:t>
            </a:r>
          </a:p>
          <a:p>
            <a:pPr lvl="1"/>
            <a:r>
              <a:rPr lang="en-US" dirty="0" smtClean="0"/>
              <a:t>Helps on exact lookup, prefix lookup, &lt;, &gt;, range, sort</a:t>
            </a:r>
          </a:p>
          <a:p>
            <a:r>
              <a:rPr lang="en-US" dirty="0" smtClean="0"/>
              <a:t>HASH</a:t>
            </a:r>
          </a:p>
          <a:p>
            <a:pPr lvl="1"/>
            <a:r>
              <a:rPr lang="en-US" dirty="0" smtClean="0"/>
              <a:t>Smaller - helps only on exact lookup</a:t>
            </a:r>
          </a:p>
          <a:p>
            <a:pPr lvl="1"/>
            <a:r>
              <a:rPr lang="en-US" dirty="0" smtClean="0"/>
              <a:t>Not recommended before PostgreSQL 10</a:t>
            </a:r>
          </a:p>
        </p:txBody>
      </p:sp>
    </p:spTree>
    <p:extLst>
      <p:ext uri="{BB962C8B-B14F-4D97-AF65-F5344CB8AC3E}">
        <p14:creationId xmlns:p14="http://schemas.microsoft.com/office/powerpoint/2010/main" val="1845557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cr4_hash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hash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424" y="2825228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(1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cr5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Bitmap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Heap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Recheck Cond: (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Bitmap Index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cr5_hash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Cond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0.131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0.045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Versus B-Tree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958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656" y="5378828"/>
            <a:ext cx="816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also HASH index cannot be unique.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935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cr4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HASH 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 </a:t>
            </a:r>
            <a:r>
              <a:rPr lang="is-I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0.045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Concatenation ||</a:t>
            </a:r>
          </a:p>
          <a:p>
            <a:r>
              <a:rPr lang="en-US" dirty="0" smtClean="0"/>
              <a:t>Repeat (</a:t>
            </a:r>
            <a:r>
              <a:rPr lang="en-US" dirty="0" err="1" smtClean="0"/>
              <a:t>horiz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generate_series</a:t>
            </a:r>
            <a:r>
              <a:rPr lang="en-US" dirty="0" smtClean="0"/>
              <a:t>()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8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6372</TotalTime>
  <Words>2230</Words>
  <Application>Microsoft Macintosh PowerPoint</Application>
  <PresentationFormat>Widescreen</PresentationFormat>
  <Paragraphs>487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 Black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UTF-8 In Transition</vt:lpstr>
      <vt:lpstr>UTF-8 Is Dominant</vt:lpstr>
      <vt:lpstr>PowerPoint Presentation</vt:lpstr>
      <vt:lpstr>PowerPoint Presentation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Generating Test Data</vt:lpstr>
      <vt:lpstr>Exploring performance</vt:lpstr>
      <vt:lpstr>Generating lots of Random Data</vt:lpstr>
      <vt:lpstr>PowerPoint Presentation</vt:lpstr>
      <vt:lpstr>PowerPoint Presentation</vt:lpstr>
      <vt:lpstr>Indexes and Performance</vt:lpstr>
      <vt:lpstr>Lets Build a Web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 Strategies</vt:lpstr>
      <vt:lpstr>PostgreSQL Index Types</vt:lpstr>
      <vt:lpstr>PowerPoint Presentation</vt:lpstr>
      <vt:lpstr>Hash Versus B-Tree</vt:lpstr>
      <vt:lpstr>Strings</vt:lpstr>
      <vt:lpstr>PowerPoint Presentation</vt:lpstr>
      <vt:lpstr>Reducing the result set</vt:lpstr>
      <vt:lpstr>Sub-Queries</vt:lpstr>
      <vt:lpstr>A query within an query</vt:lpstr>
      <vt:lpstr>Concurrency</vt:lpstr>
      <vt:lpstr>Transaction Topics</vt:lpstr>
      <vt:lpstr>Stored Procedures</vt:lpstr>
      <vt:lpstr>Stored Procedures 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142</cp:revision>
  <dcterms:created xsi:type="dcterms:W3CDTF">2019-03-20T19:59:17Z</dcterms:created>
  <dcterms:modified xsi:type="dcterms:W3CDTF">2019-06-28T02:22:50Z</dcterms:modified>
</cp:coreProperties>
</file>